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64" r:id="rId3"/>
    <p:sldId id="265" r:id="rId4"/>
    <p:sldId id="258" r:id="rId5"/>
    <p:sldId id="266" r:id="rId6"/>
    <p:sldId id="267" r:id="rId7"/>
    <p:sldId id="26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09"/>
    <a:srgbClr val="1E1F1F"/>
    <a:srgbClr val="060909"/>
    <a:srgbClr val="0D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7856" autoAdjust="0"/>
  </p:normalViewPr>
  <p:slideViewPr>
    <p:cSldViewPr snapToGrid="0" snapToObjects="1">
      <p:cViewPr varScale="1">
        <p:scale>
          <a:sx n="106" d="100"/>
          <a:sy n="106" d="100"/>
        </p:scale>
        <p:origin x="-9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8DAE87E-D61B-B54C-9F44-8807EC56966F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7C2C5ED-906A-7D4E-8EEB-9E5FD5C7BB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41196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Schoolbook"/>
                <a:cs typeface="Century Schoolbook"/>
              </a:rPr>
              <a:t>Turbulent Gas Motion in Interacting Galaxy Systems</a:t>
            </a:r>
            <a:endParaRPr lang="en-US" dirty="0">
              <a:latin typeface="Century Schoolbook"/>
              <a:cs typeface="Century School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14548"/>
            <a:ext cx="8077200" cy="1113868"/>
          </a:xfrm>
        </p:spPr>
        <p:txBody>
          <a:bodyPr/>
          <a:lstStyle/>
          <a:p>
            <a:r>
              <a:rPr lang="en-US" sz="2800" dirty="0" smtClean="0">
                <a:latin typeface="Century Schoolbook"/>
                <a:cs typeface="Century Schoolbook"/>
              </a:rPr>
              <a:t>Connor Auge</a:t>
            </a:r>
          </a:p>
          <a:p>
            <a:r>
              <a:rPr lang="en-US" dirty="0" smtClean="0">
                <a:latin typeface="Century Schoolbook"/>
                <a:cs typeface="Century Schoolbook"/>
              </a:rPr>
              <a:t>Dr. Lisa Chien</a:t>
            </a:r>
          </a:p>
          <a:p>
            <a:r>
              <a:rPr lang="en-US" dirty="0" smtClean="0">
                <a:latin typeface="Century Schoolbook"/>
                <a:cs typeface="Century Schoolbook"/>
              </a:rPr>
              <a:t>Northern Arizona University</a:t>
            </a:r>
            <a:endParaRPr lang="en-US" dirty="0">
              <a:latin typeface="Century Schoolbook"/>
              <a:cs typeface="Century Schoolbook"/>
            </a:endParaRPr>
          </a:p>
        </p:txBody>
      </p:sp>
      <p:pic>
        <p:nvPicPr>
          <p:cNvPr id="4" name="Picture 3" descr="AZSGC_Color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36" y="5222058"/>
            <a:ext cx="1151599" cy="1538068"/>
          </a:xfrm>
          <a:prstGeom prst="rect">
            <a:avLst/>
          </a:prstGeom>
        </p:spPr>
      </p:pic>
      <p:pic>
        <p:nvPicPr>
          <p:cNvPr id="5" name="Picture 4" descr="thumbnail_NAU_primary_28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4" y="5468508"/>
            <a:ext cx="2695414" cy="9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Schoolbook"/>
                <a:cs typeface="Century Schoolbook"/>
              </a:rPr>
              <a:t>Acknowledgements </a:t>
            </a:r>
            <a:endParaRPr lang="en-US" dirty="0">
              <a:latin typeface="Century Schoolbook"/>
              <a:cs typeface="Century School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/>
              <a:t>Dr. Lisa Chien</a:t>
            </a:r>
          </a:p>
          <a:p>
            <a:pPr marL="118872" indent="0">
              <a:lnSpc>
                <a:spcPct val="130000"/>
              </a:lnSpc>
              <a:buNone/>
            </a:pPr>
            <a:endParaRPr lang="en-US" sz="2800" dirty="0" smtClean="0"/>
          </a:p>
          <a:p>
            <a:pPr>
              <a:lnSpc>
                <a:spcPct val="130000"/>
              </a:lnSpc>
            </a:pPr>
            <a:r>
              <a:rPr lang="en-US" sz="2800" dirty="0" smtClean="0"/>
              <a:t>The NAU/NASA Space Grant</a:t>
            </a:r>
          </a:p>
          <a:p>
            <a:pPr marL="118872" indent="0">
              <a:lnSpc>
                <a:spcPct val="130000"/>
              </a:lnSpc>
              <a:buNone/>
            </a:pPr>
            <a:endParaRPr lang="en-US" sz="2800" dirty="0" smtClean="0"/>
          </a:p>
          <a:p>
            <a:pPr>
              <a:lnSpc>
                <a:spcPct val="130000"/>
              </a:lnSpc>
            </a:pPr>
            <a:r>
              <a:rPr lang="en-US" sz="2800" dirty="0" smtClean="0"/>
              <a:t>The Hooper Undergraduate Research Award</a:t>
            </a:r>
          </a:p>
          <a:p>
            <a:pPr>
              <a:lnSpc>
                <a:spcPct val="130000"/>
              </a:lnSpc>
            </a:pPr>
            <a:endParaRPr lang="en-US" sz="2800" dirty="0" smtClean="0"/>
          </a:p>
          <a:p>
            <a:pPr>
              <a:lnSpc>
                <a:spcPct val="130000"/>
              </a:lnSpc>
            </a:pPr>
            <a:r>
              <a:rPr lang="en-US" sz="2800" dirty="0" smtClean="0"/>
              <a:t>NASA Hubble Space Telescope (HST) and </a:t>
            </a:r>
            <a:br>
              <a:rPr lang="en-US" sz="2800" dirty="0" smtClean="0"/>
            </a:br>
            <a:r>
              <a:rPr lang="en-US" sz="2800" dirty="0" smtClean="0"/>
              <a:t>NRAO Very Large Array (VLA)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614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ic0810a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9" b="11575"/>
          <a:stretch/>
        </p:blipFill>
        <p:spPr>
          <a:xfrm rot="10800000">
            <a:off x="3213972" y="1723410"/>
            <a:ext cx="2715345" cy="2697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Schoolbook"/>
                <a:cs typeface="Century Schoolbook"/>
              </a:rPr>
              <a:t>Interacting Galaxies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2526"/>
            <a:ext cx="8229600" cy="162827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A system of galaxies in the process of colliding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Increased star formation rate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Disturbed gas motions with shocks and turbulence</a:t>
            </a:r>
            <a:endParaRPr lang="en-US" sz="2400" dirty="0"/>
          </a:p>
        </p:txBody>
      </p:sp>
      <p:pic>
        <p:nvPicPr>
          <p:cNvPr id="4" name="Picture 3" descr="Arp256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1" t="14719" r="20497" b="28259"/>
          <a:stretch/>
        </p:blipFill>
        <p:spPr>
          <a:xfrm rot="5400000">
            <a:off x="211973" y="1723410"/>
            <a:ext cx="2697480" cy="2697480"/>
          </a:xfrm>
          <a:prstGeom prst="rect">
            <a:avLst/>
          </a:prstGeom>
        </p:spPr>
      </p:pic>
      <p:pic>
        <p:nvPicPr>
          <p:cNvPr id="6" name="Picture 5" descr="IC83im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t="24448" r="15942" b="20530"/>
          <a:stretch/>
        </p:blipFill>
        <p:spPr>
          <a:xfrm rot="5400000">
            <a:off x="6237907" y="1723409"/>
            <a:ext cx="2697480" cy="2697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973" y="405155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Arp </a:t>
            </a:r>
            <a:r>
              <a:rPr lang="en-US" sz="1600" dirty="0" smtClean="0">
                <a:solidFill>
                  <a:schemeClr val="bg1"/>
                </a:solidFill>
              </a:rPr>
              <a:t>256 - </a:t>
            </a:r>
            <a:r>
              <a:rPr lang="en-US" sz="1600" dirty="0" smtClean="0">
                <a:solidFill>
                  <a:schemeClr val="bg1"/>
                </a:solidFill>
              </a:rPr>
              <a:t>First encounter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7907" y="4051557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IC </a:t>
            </a:r>
            <a:r>
              <a:rPr lang="en-US" sz="1600" dirty="0" smtClean="0">
                <a:solidFill>
                  <a:schemeClr val="bg1"/>
                </a:solidFill>
              </a:rPr>
              <a:t>883 - </a:t>
            </a:r>
            <a:r>
              <a:rPr lang="en-US" sz="1600" dirty="0" smtClean="0">
                <a:solidFill>
                  <a:schemeClr val="bg1"/>
                </a:solidFill>
              </a:rPr>
              <a:t>Merged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3972" y="4082335"/>
            <a:ext cx="258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Arp 299 -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Second encounter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9533" y="4420889"/>
            <a:ext cx="2085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Visible &amp; H</a:t>
            </a:r>
            <a:r>
              <a:rPr lang="el-GR" sz="1200" dirty="0" smtClean="0">
                <a:solidFill>
                  <a:schemeClr val="bg2">
                    <a:lumMod val="50000"/>
                  </a:schemeClr>
                </a:solidFill>
              </a:rPr>
              <a:t>α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 images from HST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8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Schoolbook"/>
                <a:cs typeface="Century Schoolbook"/>
              </a:rPr>
              <a:t>Turbulence</a:t>
            </a:r>
            <a:endParaRPr lang="en-US" dirty="0">
              <a:latin typeface="Century Schoolbook"/>
              <a:cs typeface="Century School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50" y="1715859"/>
            <a:ext cx="4698546" cy="4684941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en-US" sz="2400" dirty="0" smtClean="0"/>
              <a:t>Turbulent gas motion is present in all galaxies over a wide range of distance scales</a:t>
            </a:r>
          </a:p>
          <a:p>
            <a:pPr algn="just">
              <a:lnSpc>
                <a:spcPct val="140000"/>
              </a:lnSpc>
            </a:pPr>
            <a:endParaRPr lang="en-US" sz="2400" dirty="0" smtClean="0"/>
          </a:p>
          <a:p>
            <a:pPr algn="just">
              <a:lnSpc>
                <a:spcPct val="140000"/>
              </a:lnSpc>
            </a:pPr>
            <a:r>
              <a:rPr lang="en-US" sz="2400" dirty="0" smtClean="0"/>
              <a:t>Turbulence and Sonic Mach Number (indicative of shocks) may have a correlation to stage of interaction and star formation </a:t>
            </a:r>
            <a:endParaRPr lang="en-US" sz="2400" dirty="0"/>
          </a:p>
        </p:txBody>
      </p:sp>
      <p:pic>
        <p:nvPicPr>
          <p:cNvPr id="4" name="Picture 3" descr="NGC33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938" y="27926835"/>
            <a:ext cx="4330700" cy="3848565"/>
          </a:xfrm>
          <a:prstGeom prst="rect">
            <a:avLst/>
          </a:prstGeom>
        </p:spPr>
      </p:pic>
      <p:pic>
        <p:nvPicPr>
          <p:cNvPr id="5" name="Picture 4" descr="NGC33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338" y="28079235"/>
            <a:ext cx="4330700" cy="3848565"/>
          </a:xfrm>
          <a:prstGeom prst="rect">
            <a:avLst/>
          </a:prstGeom>
        </p:spPr>
      </p:pic>
      <p:pic>
        <p:nvPicPr>
          <p:cNvPr id="6" name="Picture 5" descr="NGC33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0232" b="4840"/>
          <a:stretch/>
        </p:blipFill>
        <p:spPr>
          <a:xfrm>
            <a:off x="5153100" y="2391813"/>
            <a:ext cx="3724811" cy="3310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3100" y="5363387"/>
            <a:ext cx="293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NGC 3395/96- Second encounter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701941"/>
            <a:ext cx="346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Contours of Neutral Hydrogen Gas from VLA</a:t>
            </a:r>
          </a:p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Visible image from the Discovery Channel Telescope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11" y="2448348"/>
            <a:ext cx="1462171" cy="145875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41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883100h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" y="4921362"/>
            <a:ext cx="4572000" cy="1828800"/>
          </a:xfrm>
          <a:prstGeom prst="rect">
            <a:avLst/>
          </a:prstGeom>
        </p:spPr>
      </p:pic>
      <p:pic>
        <p:nvPicPr>
          <p:cNvPr id="7" name="Picture 6" descr="ARP299100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" y="3209919"/>
            <a:ext cx="4572000" cy="1828800"/>
          </a:xfrm>
          <a:prstGeom prst="rect">
            <a:avLst/>
          </a:prstGeom>
        </p:spPr>
      </p:pic>
      <p:pic>
        <p:nvPicPr>
          <p:cNvPr id="12" name="Picture 11" descr="ARP256100h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" y="1516293"/>
            <a:ext cx="45720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Schoolbook"/>
                <a:cs typeface="Century Schoolbook"/>
              </a:rPr>
              <a:t>Whole Image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730" y="1775191"/>
            <a:ext cx="3988203" cy="462560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smtClean="0"/>
              <a:t>Gaussian asymmetries </a:t>
            </a:r>
            <a:r>
              <a:rPr lang="en-US" sz="2400" dirty="0"/>
              <a:t>are shown by the higher order statistical </a:t>
            </a:r>
            <a:r>
              <a:rPr lang="en-US" sz="2400" dirty="0" smtClean="0"/>
              <a:t>moments, the skewness </a:t>
            </a:r>
            <a:r>
              <a:rPr lang="en-US" sz="2400" dirty="0"/>
              <a:t>and </a:t>
            </a:r>
            <a:r>
              <a:rPr lang="en-US" sz="2400" dirty="0" smtClean="0"/>
              <a:t>the kurtosis.</a:t>
            </a:r>
          </a:p>
          <a:p>
            <a:pPr algn="just">
              <a:lnSpc>
                <a:spcPct val="130000"/>
              </a:lnSpc>
            </a:pPr>
            <a:endParaRPr lang="en-US" sz="2400" dirty="0"/>
          </a:p>
          <a:p>
            <a:pPr algn="just">
              <a:lnSpc>
                <a:spcPct val="130000"/>
              </a:lnSpc>
            </a:pPr>
            <a:r>
              <a:rPr lang="en-US" sz="2400" dirty="0"/>
              <a:t>An increase </a:t>
            </a:r>
            <a:r>
              <a:rPr lang="en-US" sz="2400" dirty="0" smtClean="0"/>
              <a:t>in these asymmetries corresponds to </a:t>
            </a:r>
            <a:r>
              <a:rPr lang="en-US" sz="2400" dirty="0"/>
              <a:t>a</a:t>
            </a:r>
            <a:r>
              <a:rPr lang="en-US" sz="2400" dirty="0" smtClean="0"/>
              <a:t>n increase in </a:t>
            </a:r>
            <a:r>
              <a:rPr lang="en-US" sz="2400" dirty="0"/>
              <a:t>the turbulence </a:t>
            </a:r>
            <a:r>
              <a:rPr lang="en-US" sz="2400" dirty="0" smtClean="0"/>
              <a:t>and the Sonic Mach Number. </a:t>
            </a:r>
          </a:p>
          <a:p>
            <a:pPr algn="just"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404536" y="1789315"/>
            <a:ext cx="1386584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ambria"/>
                <a:cs typeface="Cambria"/>
              </a:rPr>
              <a:t>Arp </a:t>
            </a:r>
            <a:r>
              <a:rPr lang="en-US" sz="1400" dirty="0" smtClean="0">
                <a:latin typeface="Cambria"/>
                <a:cs typeface="Cambria"/>
              </a:rPr>
              <a:t>256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Skewness: </a:t>
            </a:r>
            <a:r>
              <a:rPr lang="nb-NO" sz="1400" dirty="0" smtClean="0">
                <a:latin typeface="Cambria"/>
                <a:cs typeface="Cambria"/>
              </a:rPr>
              <a:t>1.19</a:t>
            </a:r>
            <a:endParaRPr lang="en-US" sz="14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Kurtosis: </a:t>
            </a:r>
            <a:r>
              <a:rPr lang="hr-HR" sz="1400" dirty="0" smtClean="0">
                <a:latin typeface="Cambria"/>
                <a:cs typeface="Cambria"/>
              </a:rPr>
              <a:t>2.81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4534" y="5229342"/>
            <a:ext cx="1483084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IC 883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Skewness: </a:t>
            </a:r>
            <a:r>
              <a:rPr lang="nb-NO" sz="1400" dirty="0" smtClean="0">
                <a:latin typeface="Cambria"/>
                <a:cs typeface="Cambria"/>
              </a:rPr>
              <a:t>1.30</a:t>
            </a:r>
            <a:endParaRPr lang="en-US" sz="14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Kurtosis: </a:t>
            </a:r>
            <a:r>
              <a:rPr lang="nb-NO" sz="1400" dirty="0" smtClean="0">
                <a:latin typeface="Cambria"/>
                <a:cs typeface="Cambria"/>
              </a:rPr>
              <a:t>0.656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4534" y="3543162"/>
            <a:ext cx="1483084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Cambria"/>
                <a:cs typeface="Cambria"/>
              </a:rPr>
              <a:t>Arp 299</a:t>
            </a:r>
            <a:endParaRPr lang="en-US" sz="14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</a:pPr>
            <a:r>
              <a:rPr lang="en-US" sz="1400" dirty="0" err="1" smtClean="0">
                <a:latin typeface="Cambria"/>
                <a:cs typeface="Cambria"/>
              </a:rPr>
              <a:t>Skewness</a:t>
            </a:r>
            <a:r>
              <a:rPr lang="en-US" sz="1400" dirty="0" smtClean="0">
                <a:latin typeface="Cambria"/>
                <a:cs typeface="Cambria"/>
              </a:rPr>
              <a:t>: </a:t>
            </a:r>
            <a:r>
              <a:rPr lang="nb-NO" sz="1400" dirty="0" smtClean="0">
                <a:latin typeface="Cambria"/>
                <a:cs typeface="Cambria"/>
              </a:rPr>
              <a:t>8.56</a:t>
            </a:r>
            <a:endParaRPr lang="en-US" sz="1400" dirty="0" smtClean="0">
              <a:latin typeface="Cambria"/>
              <a:cs typeface="Cambria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Kurtosis: </a:t>
            </a:r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121.69</a:t>
            </a:r>
            <a:endParaRPr lang="en-US" sz="1400" dirty="0" smtClean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0313" y="6578440"/>
            <a:ext cx="22868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Normalized Surface Density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30106" y="3874411"/>
            <a:ext cx="13510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Number of Pixels</a:t>
            </a:r>
          </a:p>
        </p:txBody>
      </p:sp>
    </p:spTree>
    <p:extLst>
      <p:ext uri="{BB962C8B-B14F-4D97-AF65-F5344CB8AC3E}">
        <p14:creationId xmlns:p14="http://schemas.microsoft.com/office/powerpoint/2010/main" val="36943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883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7301" r="13314" b="29429"/>
          <a:stretch/>
        </p:blipFill>
        <p:spPr>
          <a:xfrm>
            <a:off x="6194818" y="3860504"/>
            <a:ext cx="2797467" cy="281826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110958" y="6492889"/>
            <a:ext cx="2894394" cy="2181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600" dirty="0" smtClean="0">
              <a:latin typeface="Cambria"/>
              <a:cs typeface="Cambria"/>
            </a:endParaRPr>
          </a:p>
        </p:txBody>
      </p:sp>
      <p:pic>
        <p:nvPicPr>
          <p:cNvPr id="4" name="Picture 3" descr="Arp299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9046" r="11708" b="24012"/>
          <a:stretch/>
        </p:blipFill>
        <p:spPr>
          <a:xfrm>
            <a:off x="3142418" y="3939187"/>
            <a:ext cx="2859165" cy="292900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16200000">
            <a:off x="1917769" y="5142372"/>
            <a:ext cx="2692214" cy="21395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600" dirty="0" smtClean="0">
              <a:latin typeface="Cambria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96184" y="1786633"/>
            <a:ext cx="2467694" cy="2116605"/>
          </a:xfrm>
          <a:prstGeom prst="rect">
            <a:avLst/>
          </a:prstGeom>
          <a:solidFill>
            <a:srgbClr val="09090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4434" y="3758089"/>
            <a:ext cx="3092464" cy="2947979"/>
            <a:chOff x="564930" y="1885757"/>
            <a:chExt cx="2618064" cy="2495744"/>
          </a:xfrm>
        </p:grpSpPr>
        <p:pic>
          <p:nvPicPr>
            <p:cNvPr id="10" name="Picture 9" descr="Arp256k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6" t="7936" r="12037" b="27579"/>
            <a:stretch/>
          </p:blipFill>
          <p:spPr>
            <a:xfrm>
              <a:off x="564930" y="1983743"/>
              <a:ext cx="2471536" cy="23977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84367" y="4160765"/>
              <a:ext cx="2598627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-457740" y="2958971"/>
              <a:ext cx="2331093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entury Schoolbook"/>
                <a:cs typeface="Century Schoolbook"/>
              </a:rPr>
              <a:t>Kurtosis Maps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4543" y="1513795"/>
            <a:ext cx="225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mbria"/>
                <a:cs typeface="Cambria"/>
              </a:rPr>
              <a:t>Arp </a:t>
            </a:r>
            <a:r>
              <a:rPr lang="en-US" sz="1400" dirty="0" smtClean="0">
                <a:latin typeface="Cambria"/>
                <a:cs typeface="Cambria"/>
              </a:rPr>
              <a:t>256 - </a:t>
            </a:r>
            <a:r>
              <a:rPr lang="en-US" sz="1400" dirty="0" smtClean="0">
                <a:latin typeface="Cambria"/>
                <a:cs typeface="Cambria"/>
              </a:rPr>
              <a:t>First encounter</a:t>
            </a:r>
          </a:p>
        </p:txBody>
      </p:sp>
      <p:pic>
        <p:nvPicPr>
          <p:cNvPr id="3" name="Picture 2" descr="Arp256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74947" r="9811" b="13835"/>
          <a:stretch/>
        </p:blipFill>
        <p:spPr>
          <a:xfrm>
            <a:off x="356059" y="6467381"/>
            <a:ext cx="2357236" cy="363596"/>
          </a:xfrm>
          <a:prstGeom prst="rect">
            <a:avLst/>
          </a:prstGeom>
        </p:spPr>
      </p:pic>
      <p:pic>
        <p:nvPicPr>
          <p:cNvPr id="8" name="Picture 7" descr="IC883k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75794" r="7870" b="14286"/>
          <a:stretch/>
        </p:blipFill>
        <p:spPr>
          <a:xfrm>
            <a:off x="6397225" y="6511583"/>
            <a:ext cx="2371650" cy="3357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873583"/>
            <a:ext cx="3016043" cy="2679434"/>
            <a:chOff x="317490" y="1998537"/>
            <a:chExt cx="2759557" cy="2451573"/>
          </a:xfrm>
        </p:grpSpPr>
        <p:sp>
          <p:nvSpPr>
            <p:cNvPr id="26" name="TextBox 25"/>
            <p:cNvSpPr txBox="1"/>
            <p:nvPr/>
          </p:nvSpPr>
          <p:spPr>
            <a:xfrm>
              <a:off x="667382" y="4111556"/>
              <a:ext cx="4959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4.73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48681" y="4111556"/>
              <a:ext cx="528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4.69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94496" y="4164265"/>
              <a:ext cx="343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RA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7490" y="3949877"/>
              <a:ext cx="5906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-10.39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8050" y="1998537"/>
              <a:ext cx="58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-10.35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326210" y="2898869"/>
              <a:ext cx="4901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DEC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71788" y="7003396"/>
            <a:ext cx="3086308" cy="2887898"/>
            <a:chOff x="6009323" y="3830511"/>
            <a:chExt cx="3086308" cy="2887898"/>
          </a:xfrm>
        </p:grpSpPr>
        <p:sp>
          <p:nvSpPr>
            <p:cNvPr id="45" name="TextBox 44"/>
            <p:cNvSpPr txBox="1"/>
            <p:nvPr/>
          </p:nvSpPr>
          <p:spPr>
            <a:xfrm>
              <a:off x="6334760" y="6281769"/>
              <a:ext cx="633614" cy="37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199.62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482943" y="6274141"/>
              <a:ext cx="612688" cy="44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199.52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09323" y="6082552"/>
              <a:ext cx="612271" cy="37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34.36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48493" y="3830511"/>
              <a:ext cx="578140" cy="37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34.44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12255" y="6309277"/>
              <a:ext cx="381434" cy="27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RA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6044404" y="4883984"/>
              <a:ext cx="544224" cy="27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DEC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43171" y="1506357"/>
            <a:ext cx="2420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mbria"/>
                <a:cs typeface="Cambria"/>
              </a:rPr>
              <a:t>Arp 299 </a:t>
            </a:r>
            <a:r>
              <a:rPr lang="en-US" sz="1400" dirty="0" smtClean="0">
                <a:latin typeface="Cambria"/>
                <a:cs typeface="Cambria"/>
              </a:rPr>
              <a:t>- </a:t>
            </a:r>
            <a:r>
              <a:rPr lang="en-US" sz="1400" dirty="0" smtClean="0">
                <a:latin typeface="Cambria"/>
                <a:cs typeface="Cambria"/>
              </a:rPr>
              <a:t>Second encounter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867" y="1524970"/>
            <a:ext cx="1405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mbria"/>
                <a:cs typeface="Cambria"/>
              </a:rPr>
              <a:t>IC </a:t>
            </a:r>
            <a:r>
              <a:rPr lang="en-US" sz="1400" dirty="0" smtClean="0">
                <a:latin typeface="Cambria"/>
                <a:cs typeface="Cambria"/>
              </a:rPr>
              <a:t>883 - </a:t>
            </a:r>
            <a:r>
              <a:rPr lang="en-US" sz="1400" dirty="0" smtClean="0">
                <a:latin typeface="Cambria"/>
                <a:cs typeface="Cambria"/>
              </a:rPr>
              <a:t>Merged</a:t>
            </a:r>
          </a:p>
        </p:txBody>
      </p:sp>
      <p:pic>
        <p:nvPicPr>
          <p:cNvPr id="18" name="Picture 17" descr="Arp256imag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2801" r="16535" b="18887"/>
          <a:stretch/>
        </p:blipFill>
        <p:spPr>
          <a:xfrm rot="5400000">
            <a:off x="564398" y="1618609"/>
            <a:ext cx="2093936" cy="2475322"/>
          </a:xfrm>
          <a:prstGeom prst="rect">
            <a:avLst/>
          </a:prstGeom>
        </p:spPr>
      </p:pic>
      <p:pic>
        <p:nvPicPr>
          <p:cNvPr id="20" name="Picture 19" descr="IC83imag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-847" r="15072" b="-936"/>
          <a:stretch/>
        </p:blipFill>
        <p:spPr>
          <a:xfrm rot="5400000">
            <a:off x="6583864" y="1587472"/>
            <a:ext cx="2081667" cy="254987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70647" y="7079392"/>
            <a:ext cx="3038676" cy="2735397"/>
            <a:chOff x="2936435" y="3818508"/>
            <a:chExt cx="3038676" cy="2735397"/>
          </a:xfrm>
        </p:grpSpPr>
        <p:sp>
          <p:nvSpPr>
            <p:cNvPr id="61" name="TextBox 60"/>
            <p:cNvSpPr txBox="1"/>
            <p:nvPr/>
          </p:nvSpPr>
          <p:spPr>
            <a:xfrm>
              <a:off x="2956138" y="6002086"/>
              <a:ext cx="657164" cy="36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33.11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36435" y="3818508"/>
              <a:ext cx="624905" cy="36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33.33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44818" y="6187646"/>
              <a:ext cx="630293" cy="36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161.59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67905" y="6187042"/>
              <a:ext cx="371633" cy="266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RA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2963668" y="4846460"/>
              <a:ext cx="530238" cy="266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DEC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178411" y="6197306"/>
              <a:ext cx="5764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mbria"/>
                  <a:cs typeface="Cambria"/>
                </a:rPr>
                <a:t>161.86</a:t>
              </a:r>
            </a:p>
            <a:p>
              <a:pPr algn="ctr"/>
              <a:endParaRPr lang="en-US" sz="600" dirty="0" smtClean="0">
                <a:latin typeface="Cambria"/>
                <a:cs typeface="Cambria"/>
              </a:endParaRPr>
            </a:p>
          </p:txBody>
        </p:sp>
      </p:grpSp>
      <p:pic>
        <p:nvPicPr>
          <p:cNvPr id="5" name="Picture 4" descr="heic0810as.t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/>
          <a:stretch/>
        </p:blipFill>
        <p:spPr>
          <a:xfrm rot="10800000">
            <a:off x="4349550" y="2281773"/>
            <a:ext cx="1500160" cy="159842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326553" y="6412676"/>
            <a:ext cx="2894394" cy="21816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600" dirty="0" smtClean="0">
              <a:latin typeface="Cambria"/>
              <a:cs typeface="Cambria"/>
            </a:endParaRPr>
          </a:p>
        </p:txBody>
      </p:sp>
      <p:pic>
        <p:nvPicPr>
          <p:cNvPr id="48" name="Picture 47" descr="Arp299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76454" r="6583" b="13213"/>
          <a:stretch/>
        </p:blipFill>
        <p:spPr>
          <a:xfrm>
            <a:off x="3326553" y="6497229"/>
            <a:ext cx="2594520" cy="36576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16200000">
            <a:off x="4912143" y="5119330"/>
            <a:ext cx="2692214" cy="21395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600" dirty="0" smtClean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7238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883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83830"/>
            <a:ext cx="4572000" cy="1828800"/>
          </a:xfrm>
          <a:prstGeom prst="rect">
            <a:avLst/>
          </a:prstGeom>
        </p:spPr>
      </p:pic>
      <p:pic>
        <p:nvPicPr>
          <p:cNvPr id="11" name="Picture 10" descr="Arp299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59364"/>
            <a:ext cx="4572000" cy="1828800"/>
          </a:xfrm>
          <a:prstGeom prst="rect">
            <a:avLst/>
          </a:prstGeom>
        </p:spPr>
      </p:pic>
      <p:pic>
        <p:nvPicPr>
          <p:cNvPr id="3" name="Picture 2" descr="Arp256s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/>
          <a:stretch/>
        </p:blipFill>
        <p:spPr>
          <a:xfrm>
            <a:off x="4572000" y="1521098"/>
            <a:ext cx="4572000" cy="1771510"/>
          </a:xfrm>
          <a:prstGeom prst="rect">
            <a:avLst/>
          </a:prstGeom>
        </p:spPr>
      </p:pic>
      <p:pic>
        <p:nvPicPr>
          <p:cNvPr id="7" name="Picture 6" descr="NGC2623s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3830"/>
            <a:ext cx="4572000" cy="1828800"/>
          </a:xfrm>
          <a:prstGeom prst="rect">
            <a:avLst/>
          </a:prstGeom>
        </p:spPr>
      </p:pic>
      <p:pic>
        <p:nvPicPr>
          <p:cNvPr id="5" name="Picture 4" descr="NGC4676s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6698"/>
            <a:ext cx="4572000" cy="1828800"/>
          </a:xfrm>
          <a:prstGeom prst="rect">
            <a:avLst/>
          </a:prstGeom>
        </p:spPr>
      </p:pic>
      <p:pic>
        <p:nvPicPr>
          <p:cNvPr id="4" name="Picture 3" descr="NGC2388sk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/>
          <a:stretch/>
        </p:blipFill>
        <p:spPr>
          <a:xfrm>
            <a:off x="0" y="1521098"/>
            <a:ext cx="4572000" cy="177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entury Schoolbook"/>
                <a:cs typeface="Century Schoolbook"/>
              </a:rPr>
              <a:t>Sonic Mach Number Relation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0552" y="1644842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>
                <a:latin typeface="Cambria"/>
                <a:cs typeface="Cambria"/>
              </a:rPr>
              <a:t>Arp </a:t>
            </a:r>
            <a:r>
              <a:rPr lang="en-US" sz="1200" dirty="0" smtClean="0">
                <a:latin typeface="Cambria"/>
                <a:cs typeface="Cambria"/>
              </a:rPr>
              <a:t>256 – First encounter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4992" y="6592409"/>
            <a:ext cx="8253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err="1" smtClean="0">
                <a:latin typeface="Cambria"/>
                <a:cs typeface="Cambria"/>
              </a:rPr>
              <a:t>Skewness</a:t>
            </a:r>
            <a:endParaRPr lang="en-US" sz="1200" dirty="0" smtClean="0"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506" y="1652725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NGC 2388 – First encounter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1868" y="6592409"/>
            <a:ext cx="8253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err="1" smtClean="0">
                <a:latin typeface="Cambria"/>
                <a:cs typeface="Cambria"/>
              </a:rPr>
              <a:t>Skewness</a:t>
            </a:r>
            <a:endParaRPr lang="en-US" sz="1200" dirty="0" smtClean="0"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506" y="3371631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NGC </a:t>
            </a:r>
            <a:r>
              <a:rPr lang="en-US" sz="1200" dirty="0" smtClean="0">
                <a:latin typeface="Cambria"/>
                <a:cs typeface="Cambria"/>
              </a:rPr>
              <a:t>4676 – </a:t>
            </a:r>
            <a:r>
              <a:rPr lang="en-US" sz="1200" dirty="0" smtClean="0">
                <a:latin typeface="Cambria"/>
                <a:cs typeface="Cambria"/>
              </a:rPr>
              <a:t>Second encounter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80520" y="4039900"/>
            <a:ext cx="8253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Kurtosis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0552" y="3377583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Arp 299 </a:t>
            </a:r>
            <a:r>
              <a:rPr lang="en-US" sz="1200" dirty="0" smtClean="0">
                <a:latin typeface="Cambria"/>
                <a:cs typeface="Cambria"/>
              </a:rPr>
              <a:t>– </a:t>
            </a:r>
            <a:r>
              <a:rPr lang="en-US" sz="1200" dirty="0" smtClean="0">
                <a:latin typeface="Cambria"/>
                <a:cs typeface="Cambria"/>
              </a:rPr>
              <a:t>Second encounter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421045" y="4039899"/>
            <a:ext cx="825394" cy="29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Kurtosis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506" y="5075988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NGC </a:t>
            </a:r>
            <a:r>
              <a:rPr lang="en-US" sz="1200" dirty="0" smtClean="0">
                <a:latin typeface="Cambria"/>
                <a:cs typeface="Cambria"/>
              </a:rPr>
              <a:t>2623 – </a:t>
            </a:r>
            <a:r>
              <a:rPr lang="en-US" sz="1200" dirty="0" smtClean="0">
                <a:latin typeface="Cambria"/>
                <a:cs typeface="Cambria"/>
              </a:rPr>
              <a:t>Merged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20552" y="5075988"/>
            <a:ext cx="21650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dirty="0" smtClean="0">
                <a:latin typeface="Cambria"/>
                <a:cs typeface="Cambria"/>
              </a:rPr>
              <a:t>IC883 – Merged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0813" y="6002960"/>
            <a:ext cx="113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Subsonic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turbulence</a:t>
            </a:r>
            <a:endParaRPr lang="en-US" sz="1400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4861" y="4321579"/>
            <a:ext cx="10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Supersonic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turbulence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78841" y="4297615"/>
            <a:ext cx="10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Supersonic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turbulence</a:t>
            </a:r>
            <a:endParaRPr lang="en-US" sz="1400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14793" y="6024627"/>
            <a:ext cx="1258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Subsonic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ambria"/>
                <a:cs typeface="Cambria"/>
              </a:rPr>
              <a:t>turbulence</a:t>
            </a:r>
            <a:endParaRPr lang="en-US" sz="1400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3860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Schoolbook"/>
                <a:cs typeface="Century Schoolbook"/>
              </a:rPr>
              <a:t>Conclusions</a:t>
            </a:r>
            <a:endParaRPr lang="en-US" dirty="0">
              <a:latin typeface="Century Schoolbook"/>
              <a:cs typeface="Century School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Each interacting galaxy system has unique gas motion.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Systems in the middle of the interaction near the second closest encounter seem to have the highest turbulence.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There is a correlation to the stage of interaction and the Sonic Mach Number of the gas in the system.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177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12951</TotalTime>
  <Words>337</Words>
  <Application>Microsoft Macintosh PowerPoint</Application>
  <PresentationFormat>On-screen Show (4:3)</PresentationFormat>
  <Paragraphs>87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Module</vt:lpstr>
      <vt:lpstr>Turbulent Gas Motion in Interacting Galaxy Systems</vt:lpstr>
      <vt:lpstr>Acknowledgements </vt:lpstr>
      <vt:lpstr>Interacting Galaxies</vt:lpstr>
      <vt:lpstr>Turbulence</vt:lpstr>
      <vt:lpstr>Whole Image Statistics</vt:lpstr>
      <vt:lpstr>Kurtosis Maps</vt:lpstr>
      <vt:lpstr>Sonic Mach Number Relation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Formation In Interacting Galaxies</dc:title>
  <dc:creator>Connor Auge</dc:creator>
  <cp:lastModifiedBy>Connor Auge</cp:lastModifiedBy>
  <cp:revision>175</cp:revision>
  <dcterms:created xsi:type="dcterms:W3CDTF">2017-02-28T00:40:09Z</dcterms:created>
  <dcterms:modified xsi:type="dcterms:W3CDTF">2017-04-08T00:54:01Z</dcterms:modified>
</cp:coreProperties>
</file>